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1"/>
  </p:notesMasterIdLst>
  <p:handoutMasterIdLst>
    <p:handoutMasterId r:id="rId22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98" r:id="rId11"/>
    <p:sldId id="904" r:id="rId12"/>
    <p:sldId id="1201" r:id="rId13"/>
    <p:sldId id="1572" r:id="rId14"/>
    <p:sldId id="1368" r:id="rId15"/>
    <p:sldId id="1594" r:id="rId16"/>
    <p:sldId id="1597" r:id="rId17"/>
    <p:sldId id="1605" r:id="rId18"/>
    <p:sldId id="1500" r:id="rId19"/>
    <p:sldId id="1606" r:id="rId20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5652" autoAdjust="0"/>
  </p:normalViewPr>
  <p:slideViewPr>
    <p:cSldViewPr>
      <p:cViewPr>
        <p:scale>
          <a:sx n="100" d="100"/>
          <a:sy n="100" d="100"/>
        </p:scale>
        <p:origin x="-75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24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438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0.14323327275533784"/>
                  <c:y val="-5.4586842078115814E-3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6295.3</c:v>
                </c:pt>
                <c:pt idx="1">
                  <c:v>6074.9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Ольхово-Рогского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4292.4000000000005</c:v>
                </c:pt>
                <c:pt idx="1">
                  <c:v>3664.3</c:v>
                </c:pt>
              </c:numCache>
            </c:numRef>
          </c:val>
        </c:ser>
        <c:shape val="box"/>
        <c:axId val="161315072"/>
        <c:axId val="161316864"/>
        <c:axId val="0"/>
      </c:bar3DChart>
      <c:catAx>
        <c:axId val="161315072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1316864"/>
        <c:crosses val="autoZero"/>
        <c:auto val="1"/>
        <c:lblAlgn val="ctr"/>
        <c:lblOffset val="100"/>
        <c:tickLblSkip val="1"/>
        <c:tickMarkSkip val="1"/>
      </c:catAx>
      <c:valAx>
        <c:axId val="161316864"/>
        <c:scaling>
          <c:orientation val="minMax"/>
          <c:min val="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1315072"/>
        <c:crosses val="autoZero"/>
        <c:crossBetween val="between"/>
        <c:majorUnit val="500000"/>
        <c:minorUnit val="100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54"/>
          <c:h val="9.5914669160755764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041011316213E-3"/>
          <c:y val="0"/>
          <c:w val="0.990576168396693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3.0338977930327452E-3"/>
                  <c:y val="-4.3062832199931157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678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5E-2"/>
                  <c:y val="-0.13475768774229824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Иные собственные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17.327034189863209</c:v>
                </c:pt>
                <c:pt idx="1">
                  <c:v>64.419167393701954</c:v>
                </c:pt>
                <c:pt idx="2">
                  <c:v>0.85104281551959737</c:v>
                </c:pt>
                <c:pt idx="3">
                  <c:v>5.5540008889035208</c:v>
                </c:pt>
                <c:pt idx="4">
                  <c:v>0.51852705394327481</c:v>
                </c:pt>
                <c:pt idx="5">
                  <c:v>4.0626183147047694</c:v>
                </c:pt>
                <c:pt idx="6">
                  <c:v>6.8083425241567772</c:v>
                </c:pt>
                <c:pt idx="7">
                  <c:v>0.45926681920690055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58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Проект 2020 год</c:v>
                </c:pt>
                <c:pt idx="2">
                  <c:v>Проект 2021 год</c:v>
                </c:pt>
                <c:pt idx="3">
                  <c:v>Проект 2022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1289.5999999999999</c:v>
                </c:pt>
                <c:pt idx="1">
                  <c:v>1052.5999999999999</c:v>
                </c:pt>
                <c:pt idx="2">
                  <c:v>1131.0999999999999</c:v>
                </c:pt>
                <c:pt idx="3">
                  <c:v>1201.8</c:v>
                </c:pt>
              </c:numCache>
            </c:numRef>
          </c:val>
          <c:shape val="cylinder"/>
        </c:ser>
        <c:shape val="box"/>
        <c:axId val="109422080"/>
        <c:axId val="109423616"/>
        <c:axId val="0"/>
      </c:bar3DChart>
      <c:catAx>
        <c:axId val="109422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9423616"/>
        <c:crosses val="autoZero"/>
        <c:auto val="1"/>
        <c:lblAlgn val="ctr"/>
        <c:lblOffset val="100"/>
      </c:catAx>
      <c:valAx>
        <c:axId val="109423616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109422080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1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2"/>
            <c:spPr>
              <a:solidFill>
                <a:srgbClr val="FF33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708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265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5,8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501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3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5 187,1</c:v>
                  </c:pt>
                  <c:pt idx="1">
                    <c:v>40,8</c:v>
                  </c:pt>
                  <c:pt idx="2">
                    <c:v>208,0</c:v>
                  </c:pt>
                  <c:pt idx="3">
                    <c:v>1 001,2</c:v>
                  </c:pt>
                  <c:pt idx="4">
                    <c:v>15,0</c:v>
                  </c:pt>
                  <c:pt idx="5">
                    <c:v>3 086,1</c:v>
                  </c:pt>
                  <c:pt idx="6">
                    <c:v>201,0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оборона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5187.1000000000004</c:v>
                </c:pt>
                <c:pt idx="1">
                  <c:v>40.800000000000011</c:v>
                </c:pt>
                <c:pt idx="2">
                  <c:v>208</c:v>
                </c:pt>
                <c:pt idx="3">
                  <c:v>1001.2</c:v>
                </c:pt>
                <c:pt idx="4">
                  <c:v>15</c:v>
                </c:pt>
                <c:pt idx="5">
                  <c:v>3086.1</c:v>
                </c:pt>
                <c:pt idx="6">
                  <c:v>201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1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2"/>
            <c:spPr>
              <a:solidFill>
                <a:srgbClr val="0000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5 187,1</c:v>
                  </c:pt>
                  <c:pt idx="1">
                    <c:v>40,8</c:v>
                  </c:pt>
                  <c:pt idx="2">
                    <c:v>208,0</c:v>
                  </c:pt>
                  <c:pt idx="3">
                    <c:v>1 001,2</c:v>
                  </c:pt>
                  <c:pt idx="4">
                    <c:v>15,0</c:v>
                  </c:pt>
                  <c:pt idx="5">
                    <c:v>3 086,1</c:v>
                  </c:pt>
                  <c:pt idx="6">
                    <c:v>201,0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оборона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77280824991212"/>
          <c:y val="0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51"/>
          </c:dPt>
          <c:dPt>
            <c:idx val="4"/>
            <c:explosion val="14"/>
            <c:spPr>
              <a:solidFill>
                <a:srgbClr val="00B0F0"/>
              </a:solidFill>
            </c:spPr>
          </c:dPt>
          <c:dPt>
            <c:idx val="5"/>
            <c:explosion val="1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explosion val="13"/>
            <c:spPr>
              <a:solidFill>
                <a:srgbClr val="FFCCCC"/>
              </a:solidFill>
            </c:spPr>
          </c:dPt>
          <c:dPt>
            <c:idx val="7"/>
            <c:explosion val="14"/>
            <c:spPr>
              <a:solidFill>
                <a:srgbClr val="9966FF"/>
              </a:solidFill>
            </c:spPr>
          </c:dPt>
          <c:dPt>
            <c:idx val="8"/>
            <c:explosion val="9"/>
          </c:dPt>
          <c:dLbls>
            <c:dLbl>
              <c:idx val="1"/>
              <c:layout>
                <c:manualLayout>
                  <c:x val="-4.1666666666666683E-3"/>
                  <c:y val="8.861669922923357E-2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3"/>
                <c:pt idx="0">
                  <c:v>Расходы на обеспечение деятельности муниципальных учреждений - 2460,9</c:v>
                </c:pt>
                <c:pt idx="1">
                  <c:v>Мероприятия по организации и проведению конкурсов, торжественных и иных мероприятий - 10</c:v>
                </c:pt>
                <c:pt idx="2">
                  <c:v>Расходы на софинансирование повышения з/п работникам муниципальных учреждений культуры - 615,2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2460.9</c:v>
                </c:pt>
                <c:pt idx="1">
                  <c:v>10</c:v>
                </c:pt>
                <c:pt idx="2">
                  <c:v>615.20000000000005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9097276902887343"/>
          <c:y val="9.0006333598128027E-2"/>
          <c:w val="0.33750000000000091"/>
          <c:h val="0.8517508641604241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i="1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5260" custLinFactNeighborY="-780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1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1052,6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3664,3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4653,4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337,4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31,5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246,8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C590537-C3EF-41FA-A5F0-586A139CEC69}" type="presParOf" srcId="{B17E2703-ED7C-40C1-AA5F-205C0BB9EA84}" destId="{7D4D5190-7A99-4EE3-BF13-894BFF6BFA1A}" srcOrd="2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3" destOrd="0" presId="urn:microsoft.com/office/officeart/2005/8/layout/vList4"/>
    <dgm:cxn modelId="{7071AAB6-9404-437E-99EF-CD96EE1838E9}" type="presParOf" srcId="{B17E2703-ED7C-40C1-AA5F-205C0BB9EA84}" destId="{712BDC1E-CA2D-4B05-B9F9-47FDD7A8558E}" srcOrd="4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5" destOrd="0" presId="urn:microsoft.com/office/officeart/2005/8/layout/vList4"/>
    <dgm:cxn modelId="{624A1172-48B4-48E8-A4FE-59ACBE313765}" type="presParOf" srcId="{B17E2703-ED7C-40C1-AA5F-205C0BB9EA84}" destId="{8A66E07E-A0AF-47B7-92C7-CC6CC7F443E5}" srcOrd="6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7" destOrd="0" presId="urn:microsoft.com/office/officeart/2005/8/layout/vList4"/>
    <dgm:cxn modelId="{916AB43C-4310-4681-AC35-87771092DFCB}" type="presParOf" srcId="{B17E2703-ED7C-40C1-AA5F-205C0BB9EA84}" destId="{DFA610A1-31CA-4877-A569-7886975AEFA6}" srcOrd="8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9" destOrd="0" presId="urn:microsoft.com/office/officeart/2005/8/layout/vList4"/>
    <dgm:cxn modelId="{7F8728B0-3298-4BB3-8BD3-2EB307BA1CBB}" type="presParOf" srcId="{B17E2703-ED7C-40C1-AA5F-205C0BB9EA84}" destId="{99922961-B3B7-481D-98FA-DA18D32303F6}" srcOrd="10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201,0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1001,2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3086,1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5187,1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208,0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7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7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7" custScaleY="87019" custLinFactNeighborX="1961" custLinFactNeighborY="4239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2DA4-759F-453D-820F-7D761FBBE5F3}" type="pres">
      <dgm:prSet presAssocID="{2498E522-CC6C-48DC-90B4-08EDAC32EE65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54C2E044-817B-41A5-8279-4B0463C72C23}" type="pres">
      <dgm:prSet presAssocID="{B108F20A-239D-4106-9698-2EFA9EE898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B49FE7FD-8A61-4FD2-9389-47277BB8059E}" type="presOf" srcId="{B108F20A-239D-4106-9698-2EFA9EE89891}" destId="{E6066EEA-7DC4-437C-A2D9-DD5D52A0E9A2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D3751498-F5E8-4D99-934C-B91CDB1FC94E}" type="presOf" srcId="{B108F20A-239D-4106-9698-2EFA9EE89891}" destId="{54C2E044-817B-41A5-8279-4B0463C72C23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6" destOrd="0" parTransId="{9E499928-9293-4983-B1F9-ABEECD4577EC}" sibTransId="{46567C1B-C5BA-44D3-97B4-B9D62D4D80DF}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14433620-87E3-4827-9195-D24F6FBFD010}" type="presParOf" srcId="{B17E2703-ED7C-40C1-AA5F-205C0BB9EA84}" destId="{E9C9C0DB-7628-4918-95C6-35F53D811906}" srcOrd="6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7" destOrd="0" presId="urn:microsoft.com/office/officeart/2005/8/layout/vList4"/>
    <dgm:cxn modelId="{42EB6D76-EFC6-463F-ADF2-EE7963B7290C}" type="presParOf" srcId="{B17E2703-ED7C-40C1-AA5F-205C0BB9EA84}" destId="{2350E0CA-57BF-4684-AC36-EDD559365B77}" srcOrd="8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9" destOrd="0" presId="urn:microsoft.com/office/officeart/2005/8/layout/vList4"/>
    <dgm:cxn modelId="{1B95B638-D6D0-4979-B7DB-ECF87C24B7C4}" type="presParOf" srcId="{B17E2703-ED7C-40C1-AA5F-205C0BB9EA84}" destId="{93412BED-D256-4B5C-85BD-072070082E6B}" srcOrd="10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  <dgm:cxn modelId="{42167D56-5BCD-4D91-9F2B-94960D2F8135}" type="presParOf" srcId="{B17E2703-ED7C-40C1-AA5F-205C0BB9EA84}" destId="{BD662DA4-759F-453D-820F-7D761FBBE5F3}" srcOrd="11" destOrd="0" presId="urn:microsoft.com/office/officeart/2005/8/layout/vList4"/>
    <dgm:cxn modelId="{EFAD6336-D916-42A5-B54B-625F23694980}" type="presParOf" srcId="{B17E2703-ED7C-40C1-AA5F-205C0BB9EA84}" destId="{937E53AC-8958-476F-876C-6E6C383D0172}" srcOrd="12" destOrd="0" presId="urn:microsoft.com/office/officeart/2005/8/layout/vList4"/>
    <dgm:cxn modelId="{0DF6926B-F165-4F86-93C2-AB0F80E69C4F}" type="presParOf" srcId="{937E53AC-8958-476F-876C-6E6C383D0172}" destId="{E6066EEA-7DC4-437C-A2D9-DD5D52A0E9A2}" srcOrd="0" destOrd="0" presId="urn:microsoft.com/office/officeart/2005/8/layout/vList4"/>
    <dgm:cxn modelId="{6786AB78-F4B8-4B7F-AEC1-DD1B2926FBEE}" type="presParOf" srcId="{937E53AC-8958-476F-876C-6E6C383D0172}" destId="{4E606E8D-3DC9-4B03-85E2-15B5B774F507}" srcOrd="1" destOrd="0" presId="urn:microsoft.com/office/officeart/2005/8/layout/vList4"/>
    <dgm:cxn modelId="{CA94EFAB-6A09-4A00-B1A6-92EBBC3C6047}" type="presParOf" srcId="{937E53AC-8958-476F-876C-6E6C383D0172}" destId="{54C2E044-817B-41A5-8279-4B0463C72C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454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454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405897" y="-2615414"/>
          <a:ext cx="2118018" cy="7348846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05897" y="-2615414"/>
        <a:ext cx="2118018" cy="7348846"/>
      </dsp:txXfrm>
    </dsp:sp>
    <dsp:sp modelId="{9B6A0A72-3C0F-4B82-A7E6-2BA4A15A1DC4}">
      <dsp:nvSpPr>
        <dsp:cNvPr id="0" name=""/>
        <dsp:cNvSpPr/>
      </dsp:nvSpPr>
      <dsp:spPr>
        <a:xfrm rot="5400000">
          <a:off x="-250851" y="2878635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50851" y="2878635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342176" y="588"/>
          <a:ext cx="2210118" cy="739352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kern="1200" dirty="0">
            <a:solidFill>
              <a:srgbClr val="FF0000"/>
            </a:solidFill>
          </a:endParaRPr>
        </a:p>
      </dsp:txBody>
      <dsp:txXfrm rot="5400000">
        <a:off x="4342176" y="588"/>
        <a:ext cx="2210118" cy="73935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1052,6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3664,3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31,5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4653,4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337,4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246,8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201,0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0"/>
        <a:ext cx="2870724" cy="672016"/>
      </dsp:txXfrm>
    </dsp:sp>
    <dsp:sp modelId="{8742C5EE-2DD0-46E4-AB75-87A4D25F8D62}">
      <dsp:nvSpPr>
        <dsp:cNvPr id="0" name=""/>
        <dsp:cNvSpPr/>
      </dsp:nvSpPr>
      <dsp:spPr>
        <a:xfrm>
          <a:off x="67201" y="67201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47396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01683" y="747396"/>
        <a:ext cx="2870724" cy="672016"/>
      </dsp:txXfrm>
    </dsp:sp>
    <dsp:sp modelId="{DC3D1057-3911-49DC-8B4B-4F8305BF098A}">
      <dsp:nvSpPr>
        <dsp:cNvPr id="0" name=""/>
        <dsp:cNvSpPr/>
      </dsp:nvSpPr>
      <dsp:spPr>
        <a:xfrm>
          <a:off x="67201" y="806419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478435"/>
          <a:ext cx="3672408" cy="875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1001,2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1478435"/>
        <a:ext cx="2870724" cy="875267"/>
      </dsp:txXfrm>
    </dsp:sp>
    <dsp:sp modelId="{B43CAF5A-DF0E-47F1-8B84-50B2394B9328}">
      <dsp:nvSpPr>
        <dsp:cNvPr id="0" name=""/>
        <dsp:cNvSpPr/>
      </dsp:nvSpPr>
      <dsp:spPr>
        <a:xfrm>
          <a:off x="67201" y="1647262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44345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3086,1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1683" y="2443450"/>
        <a:ext cx="2870724" cy="584781"/>
      </dsp:txXfrm>
    </dsp:sp>
    <dsp:sp modelId="{3A722FFA-D144-4D82-A948-F625B32E43B9}">
      <dsp:nvSpPr>
        <dsp:cNvPr id="0" name=""/>
        <dsp:cNvSpPr/>
      </dsp:nvSpPr>
      <dsp:spPr>
        <a:xfrm>
          <a:off x="87414" y="24454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095433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5187,1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095433"/>
        <a:ext cx="2870724" cy="584781"/>
      </dsp:txXfrm>
    </dsp:sp>
    <dsp:sp modelId="{41A6BF44-B293-4BA2-8863-2523825655CA}">
      <dsp:nvSpPr>
        <dsp:cNvPr id="0" name=""/>
        <dsp:cNvSpPr/>
      </dsp:nvSpPr>
      <dsp:spPr>
        <a:xfrm>
          <a:off x="67201" y="3102046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3753357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753357"/>
        <a:ext cx="2870724" cy="584781"/>
      </dsp:txXfrm>
    </dsp:sp>
    <dsp:sp modelId="{49B16435-6F80-4C40-803F-8DBCEBE6B20D}">
      <dsp:nvSpPr>
        <dsp:cNvPr id="0" name=""/>
        <dsp:cNvSpPr/>
      </dsp:nvSpPr>
      <dsp:spPr>
        <a:xfrm>
          <a:off x="67201" y="3754030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38377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208,0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01683" y="4383770"/>
        <a:ext cx="2870724" cy="584781"/>
      </dsp:txXfrm>
    </dsp:sp>
    <dsp:sp modelId="{4E606E8D-3DC9-4B03-85E2-15B5B774F507}">
      <dsp:nvSpPr>
        <dsp:cNvPr id="0" name=""/>
        <dsp:cNvSpPr/>
      </dsp:nvSpPr>
      <dsp:spPr>
        <a:xfrm>
          <a:off x="67201" y="44060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3086,1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04.12.2019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04.12.2019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04.12.2019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04.12.2019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04.12.2019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04.12.2019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04.12.2019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04.12.2019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04.12.2019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04.12.2019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04.12.2019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04.12.2019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04.12.2019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Ольхово-Рогского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Ольхово-Рогского</a:t>
            </a:r>
            <a:r>
              <a:rPr lang="ru-RU" sz="3300" b="1" baseline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6074,9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НЕНАЛОГОВЫХ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ольхово-рогского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2020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лиц– 51,7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1052,6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налог– 3913,4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246,8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31,5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337,4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– 413,6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доходы– 27,9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6309320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ольхово-рогского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260350"/>
            <a:ext cx="36010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 в 2020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9739,2 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2020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2020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4869160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(1,1%)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39,1 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229200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(93,2%)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3417,0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1628800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(5,7%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208,2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3664,3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20675880">
            <a:off x="2912744" y="2474079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4687580" y="4978991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3029606" y="4973441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916832"/>
          <a:ext cx="8568952" cy="46085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123,1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348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2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974,8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361,7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416,4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92119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3086,1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1434,5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1564,6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928992" cy="122413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419752"/>
          <a:ext cx="8568952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14692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76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5151,5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4817,5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4836,8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9471,2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6753,6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7015,6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268,0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826,1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432,4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816424" cy="318174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88640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от 05.11.2019 № 47)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2020 год и на плановый период 2021 и 2022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80928"/>
            <a:ext cx="9036496" cy="18360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Ольхово-Рогского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Миллеровского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района на 2020 год и на плановый период 2021 и 2022годов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11560" y="2708920"/>
            <a:ext cx="67687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2020 год и на плановый период 2021 и 2022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6096" y="332656"/>
            <a:ext cx="3707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83568" y="1988840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378904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оптимизации расходов бюджета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522920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2020-2022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04664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Ольхово-Рогского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от 05.11.2019 №47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Ольхово-Рогского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Ольхово-Рогского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60648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0" y="155679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32656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Ольхово-Рогского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2020 год и на плановый период 2021 и 2022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60648"/>
            <a:ext cx="3816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3911890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64807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9739,2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7579,7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7448,0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6074,9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6180,3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6381,5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3664,3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1399,4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1066,5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9739,2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7579,7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7448,0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2020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9739,2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9739,2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поселенияМиллеровского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района,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2020 год будет увеличен, после принятия областного закона об областном бюджете на 2020-2022 года во 2-м чтении)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628800"/>
          <a:ext cx="90439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1691680" y="3212976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10587,7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20072" y="116632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04048" y="3789040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9739,2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3491880" y="4509120"/>
            <a:ext cx="10779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104,2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298500">
            <a:off x="3628415" y="2875807"/>
            <a:ext cx="866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- 37,8%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275856" y="2708920"/>
            <a:ext cx="1224136" cy="93610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275856" y="4797152"/>
            <a:ext cx="1224136" cy="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20135</TotalTime>
  <Words>1066</Words>
  <Application>Microsoft Office PowerPoint</Application>
  <PresentationFormat>Экран (4:3)</PresentationFormat>
  <Paragraphs>263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10195094</vt:lpstr>
      <vt:lpstr>Городская</vt:lpstr>
      <vt:lpstr>3_Городская</vt:lpstr>
      <vt:lpstr>19_Городская</vt:lpstr>
      <vt:lpstr>Администрация Ольхово-Рогского сельского поселения   </vt:lpstr>
      <vt:lpstr>Слайд 2</vt:lpstr>
      <vt:lpstr>Слайд 3</vt:lpstr>
      <vt:lpstr>Основные направления бюджетной и налоговой политики Ольхово-Рогского сельского поселения на 2020-2022 годы  </vt:lpstr>
      <vt:lpstr>Основные приоритеты Ольхово-Рогского сельского поселения </vt:lpstr>
      <vt:lpstr>Слайд 6</vt:lpstr>
      <vt:lpstr>Прогноз основных характеристик бюджета на 2020 год и на плановый период 2021 и 2022 годов</vt:lpstr>
      <vt:lpstr>Основные параметры бюджета Ольхово-Рогского сельского поселения Миллеровского района на 2020 год</vt:lpstr>
      <vt:lpstr>Динамика доходов бюджета Ольхово-Рогского сельского поселенияМиллеровского района, (общий объем доходов бюджета на 2020 год будет увеличен, после принятия областного закона об областном бюджете на 2020-2022 года во 2-м чтении)</vt:lpstr>
      <vt:lpstr>Слайд 10</vt:lpstr>
      <vt:lpstr>Динамика поступлений налога на доходы физических лиц в бюджет ольхово-рогского сельского поселения Миллеровского района</vt:lpstr>
      <vt:lpstr>Расходы бюджета Ольхово-Рогского сельского поселения Миллеровского района в 2020 году 9739,2 тыс. рублей</vt:lpstr>
      <vt:lpstr>Структура расходов по разделу «Культура, кинематография» на 2020 год           </vt:lpstr>
      <vt:lpstr>Слайд 14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2075</cp:revision>
  <dcterms:created xsi:type="dcterms:W3CDTF">2011-10-21T12:19:44Z</dcterms:created>
  <dcterms:modified xsi:type="dcterms:W3CDTF">2019-12-04T12:37:15Z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