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61" r:id="rId4"/>
    <p:sldId id="281" r:id="rId5"/>
    <p:sldId id="278" r:id="rId6"/>
    <p:sldId id="277" r:id="rId7"/>
    <p:sldId id="276" r:id="rId8"/>
    <p:sldId id="275" r:id="rId9"/>
    <p:sldId id="270" r:id="rId10"/>
    <p:sldId id="273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19500-474A-4484-88AD-08F0926DFCFD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30E04-77FF-4126-A1F1-A56D6A094D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ixinews.ru/up3/news/article/2018/10/10/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nvraion.ru/ekonomika-i-finansy/initsiativnoe-byudzhetirovanie/1%20(1).JPG"/>
          <p:cNvPicPr>
            <a:picLocks noChangeAspect="1" noChangeArrowheads="1"/>
          </p:cNvPicPr>
          <p:nvPr/>
        </p:nvPicPr>
        <p:blipFill>
          <a:blip r:embed="rId2" cstate="print"/>
          <a:srcRect t="21395"/>
          <a:stretch>
            <a:fillRect/>
          </a:stretch>
        </p:blipFill>
        <p:spPr bwMode="auto">
          <a:xfrm>
            <a:off x="446641" y="2285993"/>
            <a:ext cx="7424183" cy="4376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5001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Источники финансирования проектов инициативного </a:t>
            </a:r>
            <a:r>
              <a:rPr lang="ru-RU" sz="4000" dirty="0" err="1" smtClean="0"/>
              <a:t>бюджетирования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5600" b="1" dirty="0" smtClean="0"/>
              <a:t>Чем важен вклад населения?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Вклад населения способствует: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Отбору населением наиболее приоритетной проблемы;</a:t>
            </a:r>
            <a:br>
              <a:rPr lang="ru-RU" b="1" dirty="0" smtClean="0"/>
            </a:br>
            <a:r>
              <a:rPr lang="ru-RU" b="1" dirty="0" smtClean="0"/>
              <a:t>- Более эффективному решению проблемы;</a:t>
            </a:r>
            <a:br>
              <a:rPr lang="ru-RU" b="1" dirty="0" smtClean="0"/>
            </a:br>
            <a:r>
              <a:rPr lang="ru-RU" b="1" dirty="0" smtClean="0"/>
              <a:t>- Повышению активности разливных групп населения;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edia.istockphoto.com/photos/school-equipments-and-accessories-picture-id485469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429684" cy="5517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 готовы к участию в проектах инициативного </a:t>
            </a:r>
            <a:r>
              <a:rPr lang="ru-RU" b="1" dirty="0" err="1" smtClean="0"/>
              <a:t>бюджетирования</a:t>
            </a:r>
            <a:r>
              <a:rPr lang="ru-RU" b="1" dirty="0" smtClean="0"/>
              <a:t>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3429024" cy="35719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 помощью </a:t>
            </a:r>
            <a:r>
              <a:rPr lang="ru-RU" sz="1800" dirty="0" smtClean="0"/>
              <a:t>инициативного </a:t>
            </a:r>
            <a:r>
              <a:rPr lang="ru-RU" sz="1800" dirty="0" err="1" smtClean="0"/>
              <a:t>бюджетирования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- решаются наиболее актуальные проблемы;</a:t>
            </a:r>
            <a:br>
              <a:rPr lang="ru-RU" sz="1800" dirty="0" smtClean="0"/>
            </a:br>
            <a:r>
              <a:rPr lang="ru-RU" sz="1800" dirty="0" smtClean="0"/>
              <a:t>- инициируется участие граждан в решении проблем местного значения через работу в  проектных     командах, голосование при определении приоритетов расходования бюджетных средств и т. д.</a:t>
            </a:r>
            <a:endParaRPr lang="ru-RU" sz="1800" dirty="0"/>
          </a:p>
        </p:txBody>
      </p:sp>
      <p:pic>
        <p:nvPicPr>
          <p:cNvPr id="1026" name="Picture 2" descr="https://cf.ppt-online.org/files2/slide/e/EkoBjK6cvm0CVHg8O9wXd7sDxenQGMZ5lRyh3AYruU/slide-2.jpg"/>
          <p:cNvPicPr>
            <a:picLocks noChangeAspect="1" noChangeArrowheads="1"/>
          </p:cNvPicPr>
          <p:nvPr/>
        </p:nvPicPr>
        <p:blipFill>
          <a:blip r:embed="rId2" cstate="print"/>
          <a:srcRect t="59077" r="24571"/>
          <a:stretch>
            <a:fillRect/>
          </a:stretch>
        </p:blipFill>
        <p:spPr bwMode="auto">
          <a:xfrm>
            <a:off x="142844" y="428604"/>
            <a:ext cx="6812172" cy="2071702"/>
          </a:xfrm>
          <a:prstGeom prst="rect">
            <a:avLst/>
          </a:prstGeom>
          <a:noFill/>
        </p:spPr>
      </p:pic>
      <p:pic>
        <p:nvPicPr>
          <p:cNvPr id="1028" name="Picture 4" descr="http://www.idra.org.ru/_si/3/80018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4916491" cy="3687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2/slide/e/EkoBjK6cvm0CVHg8O9wXd7sDxenQGMZ5lRyh3AYruU/slide-4.jpg"/>
          <p:cNvPicPr>
            <a:picLocks noChangeAspect="1" noChangeArrowheads="1"/>
          </p:cNvPicPr>
          <p:nvPr/>
        </p:nvPicPr>
        <p:blipFill>
          <a:blip r:embed="rId2" cstate="print"/>
          <a:srcRect l="49460" t="18571"/>
          <a:stretch>
            <a:fillRect/>
          </a:stretch>
        </p:blipFill>
        <p:spPr bwMode="auto">
          <a:xfrm>
            <a:off x="357158" y="357166"/>
            <a:ext cx="6858048" cy="6375929"/>
          </a:xfrm>
          <a:prstGeom prst="rect">
            <a:avLst/>
          </a:prstGeom>
          <a:noFill/>
        </p:spPr>
      </p:pic>
      <p:pic>
        <p:nvPicPr>
          <p:cNvPr id="17410" name="Picture 2" descr="http://www.idra.org.ru/_si/3/42767533.jpg"/>
          <p:cNvPicPr>
            <a:picLocks noChangeAspect="1" noChangeArrowheads="1"/>
          </p:cNvPicPr>
          <p:nvPr/>
        </p:nvPicPr>
        <p:blipFill>
          <a:blip r:embed="rId3" cstate="print"/>
          <a:srcRect l="2143" t="18572" r="60357" b="17142"/>
          <a:stretch>
            <a:fillRect/>
          </a:stretch>
        </p:blipFill>
        <p:spPr bwMode="auto">
          <a:xfrm flipH="1">
            <a:off x="6500826" y="3143248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cf.ppt-online.org/files/slide/r/R92oWpk5uZF8QGd7Vgs0HC6UIlmh3q1XwrKjxc/slide-1.jpg"/>
          <p:cNvPicPr>
            <a:picLocks noChangeAspect="1" noChangeArrowheads="1"/>
          </p:cNvPicPr>
          <p:nvPr/>
        </p:nvPicPr>
        <p:blipFill>
          <a:blip r:embed="rId2" cstate="print"/>
          <a:srcRect l="10554" r="3093" b="65414"/>
          <a:stretch>
            <a:fillRect/>
          </a:stretch>
        </p:blipFill>
        <p:spPr bwMode="auto">
          <a:xfrm>
            <a:off x="500034" y="714355"/>
            <a:ext cx="8215370" cy="3120333"/>
          </a:xfrm>
          <a:prstGeom prst="rect">
            <a:avLst/>
          </a:prstGeom>
          <a:noFill/>
        </p:spPr>
      </p:pic>
      <p:pic>
        <p:nvPicPr>
          <p:cNvPr id="34820" name="Picture 4" descr="https://cf.ppt-online.org/files/slide/r/R92oWpk5uZF8QGd7Vgs0HC6UIlmh3q1XwrKjxc/slide-1.jpg"/>
          <p:cNvPicPr>
            <a:picLocks noChangeAspect="1" noChangeArrowheads="1"/>
          </p:cNvPicPr>
          <p:nvPr/>
        </p:nvPicPr>
        <p:blipFill>
          <a:blip r:embed="rId2" cstate="print"/>
          <a:srcRect l="10234" t="76516" r="727"/>
          <a:stretch>
            <a:fillRect/>
          </a:stretch>
        </p:blipFill>
        <p:spPr bwMode="auto">
          <a:xfrm>
            <a:off x="500034" y="4071942"/>
            <a:ext cx="8316933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Эффекты от внедрения инициативного </a:t>
            </a:r>
            <a:r>
              <a:rPr lang="ru-RU" sz="3200" b="1" dirty="0" err="1" smtClean="0"/>
              <a:t>бюджетирования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Picture 2" descr="http://municipal.uapa.ru/mediafiles/uploads/2/209/4123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33521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Экономические </a:t>
            </a:r>
            <a:r>
              <a:rPr lang="ru-RU" b="1" dirty="0" smtClean="0"/>
              <a:t>эффекты.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000" dirty="0" smtClean="0"/>
              <a:t> - </a:t>
            </a:r>
            <a:r>
              <a:rPr lang="ru-RU" sz="3000" b="1" u="sng" dirty="0" err="1" smtClean="0"/>
              <a:t>Приоритезация</a:t>
            </a:r>
            <a:r>
              <a:rPr lang="ru-RU" sz="3000" b="1" u="sng" dirty="0" smtClean="0"/>
              <a:t> проблем.   </a:t>
            </a:r>
            <a:r>
              <a:rPr lang="ru-RU" sz="3000" dirty="0" smtClean="0"/>
              <a:t>Выбор гражданами приоритетных проектов, решающих наиболее острые проблемы города, выбранные самими гражданами, как инструмент оптимизации бюджетных расходов;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-</a:t>
            </a:r>
            <a:r>
              <a:rPr lang="ru-RU" sz="3000" b="1" u="sng" dirty="0" smtClean="0"/>
              <a:t>Финансовый ресурс. </a:t>
            </a:r>
            <a:r>
              <a:rPr lang="ru-RU" sz="3000" dirty="0" smtClean="0"/>
              <a:t>Появляется дополнительный ресурс решения вопросов местного значения и альтернатива неработающему институту самообложения граждан;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-</a:t>
            </a:r>
            <a:r>
              <a:rPr lang="ru-RU" sz="3000" b="1" u="sng" dirty="0" smtClean="0"/>
              <a:t>Экономия бюджетных средств. </a:t>
            </a:r>
            <a:r>
              <a:rPr lang="ru-RU" sz="3000" dirty="0" smtClean="0"/>
              <a:t>Снижается стоимость объектов за счет участия граждан в подготовке проектной документации.</a:t>
            </a:r>
            <a:endParaRPr lang="ru-RU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   Управленческие и </a:t>
            </a:r>
            <a:r>
              <a:rPr lang="ru-RU" sz="4400" b="1" dirty="0" err="1" smtClean="0"/>
              <a:t>институционные</a:t>
            </a:r>
            <a:r>
              <a:rPr lang="ru-RU" sz="4400" b="1" dirty="0" smtClean="0"/>
              <a:t>             эффекты</a:t>
            </a:r>
            <a:r>
              <a:rPr lang="ru-RU" sz="4400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/>
              <a:t>Бюджетная грамотность. </a:t>
            </a:r>
            <a:r>
              <a:rPr lang="ru-RU" sz="3100" dirty="0" smtClean="0"/>
              <a:t>Формирование знаний и навыков оперирования информаций о бюджете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/>
              <a:t>Сохранность и контроль. </a:t>
            </a:r>
            <a:r>
              <a:rPr lang="ru-RU" sz="3100" dirty="0" smtClean="0"/>
              <a:t>Эффективный </a:t>
            </a:r>
            <a:r>
              <a:rPr lang="ru-RU" sz="3100" dirty="0" err="1" smtClean="0"/>
              <a:t>оющественный</a:t>
            </a:r>
            <a:r>
              <a:rPr lang="ru-RU" sz="3100" dirty="0" smtClean="0"/>
              <a:t> контроль и бережная эксплуатация созданных объектов муниципальной и общественной инфраструктуры.</a:t>
            </a:r>
            <a:endParaRPr lang="ru-RU"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2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Социальные эффекты.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u="sng" dirty="0" smtClean="0"/>
              <a:t>Воспитание «ответственного гражданина» </a:t>
            </a:r>
            <a:r>
              <a:rPr lang="ru-RU" sz="2700" dirty="0" smtClean="0"/>
              <a:t>через поддержку местных гражданских инициатив. Главная цель </a:t>
            </a:r>
            <a:r>
              <a:rPr lang="ru-RU" sz="2700" dirty="0" err="1" smtClean="0"/>
              <a:t>механизма-изменение</a:t>
            </a:r>
            <a:r>
              <a:rPr lang="ru-RU" sz="2700" dirty="0" smtClean="0"/>
              <a:t> менталитета граждан.</a:t>
            </a:r>
            <a:br>
              <a:rPr lang="ru-RU" sz="2700" dirty="0" smtClean="0"/>
            </a:br>
            <a:r>
              <a:rPr lang="ru-RU" sz="2700" b="1" u="sng" dirty="0" smtClean="0"/>
              <a:t>Вовлечение</a:t>
            </a:r>
            <a:r>
              <a:rPr lang="ru-RU" sz="2700" dirty="0" smtClean="0"/>
              <a:t> граждан и бизнеса в </a:t>
            </a:r>
            <a:r>
              <a:rPr lang="ru-RU" sz="2700" dirty="0" err="1" smtClean="0"/>
              <a:t>софинансирование</a:t>
            </a:r>
            <a:r>
              <a:rPr lang="ru-RU" sz="2700" dirty="0" smtClean="0"/>
              <a:t> и участие в реализации проектов.</a:t>
            </a:r>
            <a:br>
              <a:rPr lang="ru-RU" sz="2700" dirty="0" smtClean="0"/>
            </a:br>
            <a:r>
              <a:rPr lang="ru-RU" sz="2700" b="1" u="sng" dirty="0" smtClean="0"/>
              <a:t>Внедрение</a:t>
            </a:r>
            <a:r>
              <a:rPr lang="ru-RU" sz="2700" b="1" dirty="0" smtClean="0"/>
              <a:t> </a:t>
            </a:r>
            <a:r>
              <a:rPr lang="ru-RU" sz="2700" dirty="0" smtClean="0"/>
              <a:t>демократических бюджетных процедур в </a:t>
            </a:r>
            <a:r>
              <a:rPr lang="ru-RU" sz="2700" dirty="0" err="1" smtClean="0"/>
              <a:t>сиситему</a:t>
            </a:r>
            <a:r>
              <a:rPr lang="ru-RU" sz="2700" dirty="0" smtClean="0"/>
              <a:t> муниципального управления как один из способов профилактики протестных настроений.</a:t>
            </a:r>
            <a:endParaRPr lang="ru-RU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dmiharp.ru/tinybrowser/fulls/files/dokumenty/postanovleniya/2018/202/ilovepdf_com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8" y="428604"/>
            <a:ext cx="8310620" cy="6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44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 помощью инициативного бюджетирования: - решаются наиболее актуальные проблемы; - инициируется участие граждан в решении проблем местного значения через работу в  проектных     командах, голосование при определении приоритетов расходования бюджетных средств и т. д.</vt:lpstr>
      <vt:lpstr>Слайд 3</vt:lpstr>
      <vt:lpstr>Слайд 4</vt:lpstr>
      <vt:lpstr>Эффекты от внедрения инициативного бюджетирования.</vt:lpstr>
      <vt:lpstr>       Экономические эффекты.   - Приоритезация проблем.   Выбор гражданами приоритетных проектов, решающих наиболее острые проблемы города, выбранные самими гражданами, как инструмент оптимизации бюджетных расходов;  -Финансовый ресурс. Появляется дополнительный ресурс решения вопросов местного значения и альтернатива неработающему институту самообложения граждан;  -Экономия бюджетных средств. Снижается стоимость объектов за счет участия граждан в подготовке проектной документации.</vt:lpstr>
      <vt:lpstr>   Управленческие и институционные             эффекты.  Бюджетная грамотность. Формирование знаний и навыков оперирования информаций о бюджете Сохранность и контроль. Эффективный оющественный контроль и бережная эксплуатация созданных объектов муниципальной и общественной инфраструктуры.</vt:lpstr>
      <vt:lpstr>     Социальные эффекты.  Воспитание «ответственного гражданина» через поддержку местных гражданских инициатив. Главная цель механизма-изменение менталитета граждан. Вовлечение граждан и бизнеса в софинансирование и участие в реализации проектов. Внедрение демократических бюджетных процедур в сиситему муниципального управления как один из способов профилактики протестных настроений.</vt:lpstr>
      <vt:lpstr>Слайд 9</vt:lpstr>
      <vt:lpstr>Источники финансирования проектов инициативного бюджетирования </vt:lpstr>
      <vt:lpstr>Чем важен вклад населения?  Вклад населения способствует: - Отбору населением наиболее приоритетной проблемы; - Более эффективному решению проблемы; - Повышению активности разливных групп населения;</vt:lpstr>
      <vt:lpstr>Вы готовы к участию в проектах инициативного бюджетирования?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Dir_MBUK</dc:creator>
  <cp:lastModifiedBy>Dir_MBUK</cp:lastModifiedBy>
  <cp:revision>24</cp:revision>
  <dcterms:created xsi:type="dcterms:W3CDTF">2019-05-16T06:58:25Z</dcterms:created>
  <dcterms:modified xsi:type="dcterms:W3CDTF">2019-05-16T11:59:58Z</dcterms:modified>
</cp:coreProperties>
</file>