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3"/>
  </p:notesMasterIdLst>
  <p:handoutMasterIdLst>
    <p:handoutMasterId r:id="rId24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572" r:id="rId15"/>
    <p:sldId id="1368" r:id="rId16"/>
    <p:sldId id="1593" r:id="rId17"/>
    <p:sldId id="1594" r:id="rId18"/>
    <p:sldId id="1597" r:id="rId19"/>
    <p:sldId id="1605" r:id="rId20"/>
    <p:sldId id="1500" r:id="rId21"/>
    <p:sldId id="1606" r:id="rId2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31E-3"/>
          <c:y val="0"/>
          <c:w val="0.990576168396693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2E-3"/>
                  <c:y val="-4.3062832199931143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72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18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20.485123822534259</c:v>
                </c:pt>
                <c:pt idx="1">
                  <c:v>61.036010992327611</c:v>
                </c:pt>
                <c:pt idx="2">
                  <c:v>0.7783584578971614</c:v>
                </c:pt>
                <c:pt idx="3">
                  <c:v>6.4111321144345785</c:v>
                </c:pt>
                <c:pt idx="4">
                  <c:v>0.48607691452353335</c:v>
                </c:pt>
                <c:pt idx="5">
                  <c:v>3.8091909837497808</c:v>
                </c:pt>
                <c:pt idx="6">
                  <c:v>6.5636268327164684</c:v>
                </c:pt>
                <c:pt idx="7">
                  <c:v>0.43047988181659336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1132.8</c:v>
                </c:pt>
                <c:pt idx="1">
                  <c:v>1289.5999999999999</c:v>
                </c:pt>
                <c:pt idx="2">
                  <c:v>1366.9</c:v>
                </c:pt>
                <c:pt idx="3">
                  <c:v>1435.3</c:v>
                </c:pt>
              </c:numCache>
            </c:numRef>
          </c:val>
          <c:shape val="cylinder"/>
        </c:ser>
        <c:shape val="box"/>
        <c:axId val="113460736"/>
        <c:axId val="113629056"/>
        <c:axId val="0"/>
      </c:bar3DChart>
      <c:catAx>
        <c:axId val="11346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3629056"/>
        <c:crosses val="autoZero"/>
        <c:auto val="1"/>
        <c:lblAlgn val="ctr"/>
        <c:lblOffset val="100"/>
      </c:catAx>
      <c:valAx>
        <c:axId val="11362905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13460736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69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248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48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4 858,4</c:v>
                  </c:pt>
                  <c:pt idx="1">
                    <c:v>414,9</c:v>
                  </c:pt>
                  <c:pt idx="2">
                    <c:v>208,2</c:v>
                  </c:pt>
                  <c:pt idx="3">
                    <c:v>779,4</c:v>
                  </c:pt>
                  <c:pt idx="4">
                    <c:v>15,0</c:v>
                  </c:pt>
                  <c:pt idx="5">
                    <c:v>4 052,8</c:v>
                  </c:pt>
                  <c:pt idx="6">
                    <c:v>292,2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4858.4000000000005</c:v>
                </c:pt>
                <c:pt idx="1">
                  <c:v>414.9</c:v>
                </c:pt>
                <c:pt idx="2">
                  <c:v>208.2</c:v>
                </c:pt>
                <c:pt idx="3">
                  <c:v>779.4</c:v>
                </c:pt>
                <c:pt idx="4">
                  <c:v>15</c:v>
                </c:pt>
                <c:pt idx="5">
                  <c:v>4052.8</c:v>
                </c:pt>
                <c:pt idx="6">
                  <c:v>292.2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4 858,4</c:v>
                  </c:pt>
                  <c:pt idx="1">
                    <c:v>414,9</c:v>
                  </c:pt>
                  <c:pt idx="2">
                    <c:v>208,2</c:v>
                  </c:pt>
                  <c:pt idx="3">
                    <c:v>779,4</c:v>
                  </c:pt>
                  <c:pt idx="4">
                    <c:v>15,0</c:v>
                  </c:pt>
                  <c:pt idx="5">
                    <c:v>4 052,8</c:v>
                  </c:pt>
                  <c:pt idx="6">
                    <c:v>292,2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оборона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2098"/>
          <c:y val="0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556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- 3434</c:v>
                </c:pt>
                <c:pt idx="1">
                  <c:v>Мероприятия по организации и проведению конкурсов, торжественных и иных мероприятий - 12,3</c:v>
                </c:pt>
                <c:pt idx="2">
                  <c:v>Расходы на софинансирование повышения з/п работникам муниципальных учреждений культуры - 606,5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3434</c:v>
                </c:pt>
                <c:pt idx="1">
                  <c:v>12.3</c:v>
                </c:pt>
                <c:pt idx="2">
                  <c:v>606.5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327"/>
          <c:y val="9.0006333598128027E-2"/>
          <c:w val="0.33750000000000085"/>
          <c:h val="0.85175086416042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до 2020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25.09.2018 № 51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 2020 года, утвержденный распоряжением Администрации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16.10.2018 № 52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1289,6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4325,6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4331,7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403,6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239,8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292,2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779,4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4052,8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4858,4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374,1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249,0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до 2020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25.09.2018 № 51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-81045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 2020 года,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от 16.10.2018 № 52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42176" y="-81045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1289,6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4325,6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4331,7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403,6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239,8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292,2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779,4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4052,8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4858,4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374,1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249,0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4052,8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18.01.2019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18.01.2019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6295,3 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1289,6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3842,4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239,8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403,6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413,2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340768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29.12.2017 № 86 «О бюджете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10620,9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(3,5%)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374,1 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(35,2%)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3743,1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(2,0%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208,4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4325,6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256,2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196,2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196,2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414,1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4052,8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1984,1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1712,9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4770,8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4769,4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4797,7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10352,1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7662,3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7261,8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268,8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463,7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1044,3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29.10.2018 № 100)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2780928"/>
            <a:ext cx="7704856" cy="93610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564904"/>
            <a:ext cx="936104" cy="1008112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653137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29.10.2018 №100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Ольхово-Рогского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4868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7928,1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7901,6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6295,3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6402,3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6501,0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4325,6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1400,6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8126,0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8306,1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-197,9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-404,5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419872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772816"/>
          <a:ext cx="8856981" cy="4506211"/>
        </p:xfrm>
        <a:graphic>
          <a:graphicData uri="http://schemas.openxmlformats.org/drawingml/2006/table">
            <a:tbl>
              <a:tblPr/>
              <a:tblGrid>
                <a:gridCol w="266429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7928,1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7901,6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6295,3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6402,3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6501,0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1400,6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3743,1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10620,9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8126,0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8306,1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-197,9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-404,5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10620,9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10620,9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20109</TotalTime>
  <Words>1275</Words>
  <Application>Microsoft Office PowerPoint</Application>
  <PresentationFormat>Экран (4:3)</PresentationFormat>
  <Paragraphs>304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2019-2021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2019 год и на плановый период 2020 и 2021 годов</vt:lpstr>
      <vt:lpstr>Основные характеристики бюджета Ольхово-Рогского сельского поселения Миллеровского района на 2019-2021 годы</vt:lpstr>
      <vt:lpstr>Основные параметры бюджета Ольхово-Рогского сельского поселения Миллеровского района на 2019 год</vt:lpstr>
      <vt:lpstr>Слайд 10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Слайд 12</vt:lpstr>
      <vt:lpstr>Расходы бюджета Ольхово-Рогского сельского поселения Миллеровского района в 2019 году 10620,9 тыс. рублей</vt:lpstr>
      <vt:lpstr>Структура расходов по разделу «Культура, кинематография» на 2019 год           </vt:lpstr>
      <vt:lpstr>Слайд 15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2068</cp:revision>
  <dcterms:created xsi:type="dcterms:W3CDTF">2011-10-21T12:19:44Z</dcterms:created>
  <dcterms:modified xsi:type="dcterms:W3CDTF">2019-01-18T11:09:53Z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