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19"/>
  </p:notesMasterIdLst>
  <p:handoutMasterIdLst>
    <p:handoutMasterId r:id="rId20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572" r:id="rId13"/>
    <p:sldId id="1368" r:id="rId14"/>
    <p:sldId id="1597" r:id="rId15"/>
    <p:sldId id="1605" r:id="rId16"/>
    <p:sldId id="1500" r:id="rId17"/>
    <p:sldId id="1606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75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9.4238041011316248E-3"/>
          <c:y val="0"/>
          <c:w val="0.990576168396692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17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2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4965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7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469E-3"/>
                  <c:y val="-4.3062832199931213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06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906E-2"/>
                  <c:y val="-0.13475768774229843"/>
                </c:manualLayout>
              </c:layout>
              <c:showPercent val="1"/>
            </c:dLbl>
            <c:dLbl>
              <c:idx val="7"/>
              <c:layout>
                <c:manualLayout>
                  <c:x val="4.9624054929569311E-2"/>
                  <c:y val="-0.16260547073716988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16.166943914742841</c:v>
                </c:pt>
                <c:pt idx="1">
                  <c:v>61.271824833313062</c:v>
                </c:pt>
                <c:pt idx="2">
                  <c:v>0.70867313128034526</c:v>
                </c:pt>
                <c:pt idx="3">
                  <c:v>11.643066769451321</c:v>
                </c:pt>
                <c:pt idx="4">
                  <c:v>0.11089923046753494</c:v>
                </c:pt>
                <c:pt idx="5">
                  <c:v>3.4554577298116071</c:v>
                </c:pt>
                <c:pt idx="6">
                  <c:v>5.5977062793308185</c:v>
                </c:pt>
                <c:pt idx="7">
                  <c:v>1.0454281116024942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76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 2021 год</c:v>
                </c:pt>
                <c:pt idx="2">
                  <c:v> 2022 год</c:v>
                </c:pt>
                <c:pt idx="3">
                  <c:v> 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1052.5999999999999</c:v>
                </c:pt>
                <c:pt idx="1">
                  <c:v>1195.4000000000001</c:v>
                </c:pt>
                <c:pt idx="2">
                  <c:v>1238.3</c:v>
                </c:pt>
                <c:pt idx="3">
                  <c:v>1281.7</c:v>
                </c:pt>
              </c:numCache>
            </c:numRef>
          </c:val>
          <c:shape val="cylinder"/>
        </c:ser>
        <c:shape val="box"/>
        <c:axId val="173280640"/>
        <c:axId val="173286528"/>
        <c:axId val="0"/>
      </c:bar3DChart>
      <c:catAx>
        <c:axId val="173280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73286528"/>
        <c:crosses val="autoZero"/>
        <c:auto val="1"/>
        <c:lblAlgn val="ctr"/>
        <c:lblOffset val="100"/>
      </c:catAx>
      <c:valAx>
        <c:axId val="173286528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73280640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681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Лист1!$A$2:$A$6</c:f>
              <c:strCache>
                <c:ptCount val="3"/>
                <c:pt idx="0">
                  <c:v>Расходы на обеспечение деятельности муниципальных учреждений - 3563,6</c:v>
                </c:pt>
                <c:pt idx="1">
                  <c:v>Мероприятия по организации и проведению конкурсов, торжественных и иных мероприятий - 13,3</c:v>
                </c:pt>
                <c:pt idx="2">
                  <c:v>Расходы на софинансирование повышения з/п работникам муниципальных учреждений культуры - 295,6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3563.6</c:v>
                </c:pt>
                <c:pt idx="1">
                  <c:v>13.3</c:v>
                </c:pt>
                <c:pt idx="2">
                  <c:v>295.60000000000002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41"/>
          <c:y val="9.0006333598128027E-2"/>
          <c:w val="0.33750000000000113"/>
          <c:h val="0.85175086416042456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i="1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1195,4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5630,9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5074,1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860,9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8,2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255,5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237,4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628,6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3872,5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5833,6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8230,6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1" destOrd="0" presId="urn:microsoft.com/office/officeart/2005/8/layout/vList4"/>
    <dgm:cxn modelId="{EFAD6336-D916-42A5-B54B-625F23694980}" type="presParOf" srcId="{B17E2703-ED7C-40C1-AA5F-205C0BB9EA84}" destId="{937E53AC-8958-476F-876C-6E6C383D0172}" srcOrd="12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588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kern="1200" dirty="0">
            <a:solidFill>
              <a:srgbClr val="FF0000"/>
            </a:solidFill>
          </a:endParaRPr>
        </a:p>
      </dsp:txBody>
      <dsp:txXfrm rot="5400000">
        <a:off x="4342176" y="588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1195,4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5630,9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8,2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5074,1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860,9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255,5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237,4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47396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01683" y="747396"/>
        <a:ext cx="2870724" cy="672016"/>
      </dsp:txXfrm>
    </dsp:sp>
    <dsp:sp modelId="{DC3D1057-3911-49DC-8B4B-4F8305BF098A}">
      <dsp:nvSpPr>
        <dsp:cNvPr id="0" name=""/>
        <dsp:cNvSpPr/>
      </dsp:nvSpPr>
      <dsp:spPr>
        <a:xfrm>
          <a:off x="67201" y="806419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478435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628,6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478435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1647262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3872,5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5833,6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53357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53357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8230,6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3872,5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02.02.2021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02.02.2021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02.02.2021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02.02.2021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2021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2021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4869160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(1,1%)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1937,9</a:t>
            </a:r>
            <a:endParaRPr lang="ru-RU" sz="2400" b="1" i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(93,2%)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3452,6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(5,7%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240,4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5630,9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4687580" y="4978991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3029606" y="4973441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236,4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168,0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2763,0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605,5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620,3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3872,5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2975,1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40786,5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5430,1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5249,4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5253,1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12359,8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9023,8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46853,7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665,2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527,2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831,7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27.10.2020 № 120)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2021 год и на плановый период 2022 и 2023годов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 и на плановый период 2022 и 2023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3568" y="1988840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27.10.2020 №120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Ольхово-Рогского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2021 год и на плановый период 2022 и 2023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3911890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64807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13025,0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9551,0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47685,4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7394,1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7538,3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7630,2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5630,9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40055,2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13025,0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9551,0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47685,4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17049,8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17049,8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7394,1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52,4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1195,4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4530,5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256,3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32,8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863,4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414,0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29,0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20218</TotalTime>
  <Words>926</Words>
  <Application>Microsoft Office PowerPoint</Application>
  <PresentationFormat>Экран (4:3)</PresentationFormat>
  <Paragraphs>234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10195094</vt:lpstr>
      <vt:lpstr>Городская</vt:lpstr>
      <vt:lpstr>3_Городская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2021-2023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2021 год и на плановый период 2022 и 2023 годов</vt:lpstr>
      <vt:lpstr>Основные параметры бюджета Ольхово-Рогского сельского поселения Миллеровского района на 2021 год</vt:lpstr>
      <vt:lpstr>Слайд 9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Структура расходов по разделу «Культура, кинематография» на 2021 год           </vt:lpstr>
      <vt:lpstr>Слайд 12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2086</cp:revision>
  <dcterms:created xsi:type="dcterms:W3CDTF">2011-10-21T12:19:44Z</dcterms:created>
  <dcterms:modified xsi:type="dcterms:W3CDTF">2021-02-02T08:36:15Z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