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5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48E-3"/>
          <c:y val="0"/>
          <c:w val="0.99057616839669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909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3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56E-3"/>
                  <c:y val="-4.3062832199931185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692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9E-2"/>
                  <c:y val="-0.1347576877422983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9E-2"/>
                  <c:y val="-0.16260547073716977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16.211451354796719</c:v>
                </c:pt>
                <c:pt idx="1">
                  <c:v>61.440505573788279</c:v>
                </c:pt>
                <c:pt idx="2">
                  <c:v>0.71062410154872679</c:v>
                </c:pt>
                <c:pt idx="3">
                  <c:v>11.709023841167378</c:v>
                </c:pt>
                <c:pt idx="4">
                  <c:v>0.44481813990072971</c:v>
                </c:pt>
                <c:pt idx="5">
                  <c:v>3.4758197944072258</c:v>
                </c:pt>
                <c:pt idx="6">
                  <c:v>5.6144728633811605</c:v>
                </c:pt>
                <c:pt idx="7">
                  <c:v>0.39328433100979154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Проект 2021 год</c:v>
                </c:pt>
                <c:pt idx="2">
                  <c:v>Проект 2022 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1052.5999999999999</c:v>
                </c:pt>
                <c:pt idx="1">
                  <c:v>1195.4000000000001</c:v>
                </c:pt>
                <c:pt idx="2">
                  <c:v>1238.3</c:v>
                </c:pt>
                <c:pt idx="3">
                  <c:v>1201.8</c:v>
                </c:pt>
              </c:numCache>
            </c:numRef>
          </c:val>
          <c:shape val="cylinder"/>
        </c:ser>
        <c:shape val="box"/>
        <c:axId val="167006208"/>
        <c:axId val="167007744"/>
        <c:axId val="0"/>
      </c:bar3DChart>
      <c:catAx>
        <c:axId val="167006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7007744"/>
        <c:crosses val="autoZero"/>
        <c:auto val="1"/>
        <c:lblAlgn val="ctr"/>
        <c:lblOffset val="100"/>
      </c:catAx>
      <c:valAx>
        <c:axId val="167007744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67006208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611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- 3145,2</c:v>
                </c:pt>
                <c:pt idx="1">
                  <c:v>Мероприятия по организации и проведению конкурсов, торжественных и иных мероприятий - 5,8</c:v>
                </c:pt>
                <c:pt idx="2">
                  <c:v>Расходы на софинансирование повышения з/п работникам муниципальных учреждений культуры - 295,6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3145.2</c:v>
                </c:pt>
                <c:pt idx="1">
                  <c:v>5.8</c:v>
                </c:pt>
                <c:pt idx="2">
                  <c:v>295.60000000000002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377"/>
          <c:y val="9.0006333598128027E-2"/>
          <c:w val="0.33750000000000102"/>
          <c:h val="0.851750864160424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9676,0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5282,2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863,4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32,8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237,4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628,6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3446,6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5833,6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6847,8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9676,0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32,8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5282,2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863,4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237,4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628,6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3446,6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5833,6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6847,8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3446,6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17.11.2020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17.11.2020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(1,1%)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6051,5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3417,0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(5,7%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207,5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9676,0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4687580" y="4978991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236,4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7246,6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605,5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620,3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3446,6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2986,8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2823,5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5430,1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5249,4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5253,1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16426,5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9035,5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8890,7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510,7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27.10.2020 № 120)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2021 год и на плановый период 2022 и 2023годов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27.10.2020 №120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17049,8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9546,2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9419,2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7373,8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7567,5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7660,5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9676,0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1758,7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17049,8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9546,2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9419,2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17049,8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17049,8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7373,8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52,4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1195,4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4530,5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256,3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32,8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863,4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414,0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29,0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20198</TotalTime>
  <Words>963</Words>
  <Application>Microsoft Office PowerPoint</Application>
  <PresentationFormat>Экран (4:3)</PresentationFormat>
  <Paragraphs>236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2021-2023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2021 год и на плановый период 2022 и 2023 годов</vt:lpstr>
      <vt:lpstr>Основные параметры бюджета Ольхово-Рогского сельского поселения Миллеровского района на 2021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2021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2083</cp:revision>
  <dcterms:created xsi:type="dcterms:W3CDTF">2011-10-21T12:19:44Z</dcterms:created>
  <dcterms:modified xsi:type="dcterms:W3CDTF">2020-11-17T12:38:11Z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