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73" r:id="rId3"/>
    <p:sldId id="257" r:id="rId4"/>
    <p:sldId id="258" r:id="rId5"/>
    <p:sldId id="259" r:id="rId6"/>
    <p:sldId id="261" r:id="rId7"/>
    <p:sldId id="264" r:id="rId8"/>
    <p:sldId id="265" r:id="rId9"/>
    <p:sldId id="266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 w="381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dk1">
                      <a:shade val="58000"/>
                      <a:satMod val="150000"/>
                    </a:schemeClr>
                  </a:gs>
                  <a:gs pos="72000">
                    <a:schemeClr val="dk1">
                      <a:tint val="90000"/>
                      <a:satMod val="135000"/>
                    </a:schemeClr>
                  </a:gs>
                  <a:gs pos="100000">
                    <a:schemeClr val="dk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4"/>
            <c:invertIfNegative val="0"/>
            <c:bubble3D val="0"/>
            <c:spPr>
              <a:solidFill>
                <a:schemeClr val="lt1"/>
              </a:solidFill>
              <a:ln w="38100" cap="flat" cmpd="sng" algn="ctr">
                <a:solidFill>
                  <a:schemeClr val="accent4"/>
                </a:solidFill>
                <a:prstDash val="solid"/>
              </a:ln>
              <a:effectLst/>
            </c:spPr>
          </c:dPt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10296.200000000001</c:v>
                </c:pt>
                <c:pt idx="1">
                  <c:v>12148.4</c:v>
                </c:pt>
                <c:pt idx="2" formatCode="0.0">
                  <c:v>12812.3</c:v>
                </c:pt>
                <c:pt idx="3">
                  <c:v>58565.1</c:v>
                </c:pt>
                <c:pt idx="4">
                  <c:v>18899.3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one"/>
        <c:axId val="99580544"/>
        <c:axId val="99602816"/>
        <c:axId val="0"/>
      </c:bar3DChart>
      <c:catAx>
        <c:axId val="9958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9602816"/>
        <c:crosses val="autoZero"/>
        <c:auto val="1"/>
        <c:lblAlgn val="ctr"/>
        <c:lblOffset val="100"/>
        <c:noMultiLvlLbl val="0"/>
      </c:catAx>
      <c:valAx>
        <c:axId val="99602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9958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</c:v>
                </c:pt>
                <c:pt idx="6">
                  <c:v>Инициативные платежи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2226.6</c:v>
                </c:pt>
                <c:pt idx="1">
                  <c:v>1338.2</c:v>
                </c:pt>
                <c:pt idx="2" formatCode="0.0">
                  <c:v>5454.5</c:v>
                </c:pt>
                <c:pt idx="3">
                  <c:v>6.6</c:v>
                </c:pt>
                <c:pt idx="4" formatCode="0.0">
                  <c:v>466.6</c:v>
                </c:pt>
                <c:pt idx="5">
                  <c:v>27.5</c:v>
                </c:pt>
                <c:pt idx="6">
                  <c:v>-17.5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167472486991718E-3"/>
          <c:y val="0.18055537881053429"/>
          <c:w val="0.54030379426255926"/>
          <c:h val="0.81944462118946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8313.6</c:v>
                </c:pt>
                <c:pt idx="1">
                  <c:v>361.6</c:v>
                </c:pt>
                <c:pt idx="2">
                  <c:v>138.5</c:v>
                </c:pt>
                <c:pt idx="3">
                  <c:v>724.3</c:v>
                </c:pt>
                <c:pt idx="4">
                  <c:v>25.6</c:v>
                </c:pt>
                <c:pt idx="5">
                  <c:v>9012.2000000000007</c:v>
                </c:pt>
                <c:pt idx="6">
                  <c:v>232.2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851669301391459"/>
          <c:y val="0"/>
          <c:w val="0.32171586995376422"/>
          <c:h val="0.773822226383575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97.5</c:v>
                </c:pt>
                <c:pt idx="1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321133469427462"/>
          <c:y val="4.5678244757689085E-2"/>
          <c:w val="0.46678866530572655"/>
          <c:h val="0.361467020712945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B43D-4A0E-4DAD-9A57-68F83A79F6C1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D39AE-F5CE-4C21-A183-8E04DFE57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23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07E278-0704-4D8A-ACBA-7B380923FACA}" type="datetimeFigureOut">
              <a:rPr lang="ru-RU" smtClean="0"/>
              <a:pPr/>
              <a:t>20.02.2025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8258204" cy="5715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ОЛЬХОВО-РОГСКОЕ</a:t>
            </a:r>
            <a:r>
              <a:rPr lang="ru-RU" b="1" dirty="0" smtClean="0"/>
              <a:t> СЕЛЬСКОЕ ПОСЕЛЕНИЕ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357299"/>
            <a:ext cx="3471858" cy="47149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32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Миллеровского района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2024 год 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C:\Users\Пользователь\Desktop\_budzhet_1500x1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28800"/>
            <a:ext cx="416352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муниципальных программ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2024 году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142852"/>
            <a:ext cx="3143272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Всего:</a:t>
            </a:r>
            <a:endParaRPr lang="ru-RU" sz="9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18330,7 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тыс. рублей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714488"/>
            <a:ext cx="4143404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Управление муниципальными финансами и создание условий для эффективного управления финансами (8230,4 тыс.рублей)</a:t>
            </a:r>
            <a:endParaRPr lang="ru-RU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714884"/>
            <a:ext cx="4143404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Муниципальная политика (25,6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1785926"/>
            <a:ext cx="4000528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Защита населения и территории от ЧС, обеспечение пожарной  безопасности и безопасности людей на водных объектов (133,5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357562"/>
            <a:ext cx="4143404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качественными жилищно-коммунальными услугами населения (724,3тыс.рублей)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714884"/>
            <a:ext cx="4000528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Информационное общество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( 0,0тыс.рублей)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3357562"/>
            <a:ext cx="4000528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общественного порядка и противодействие преступности (5,0тыс.рублей)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5572140"/>
            <a:ext cx="4000528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(8979,7 тыс.рублей 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5572140"/>
            <a:ext cx="4143404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Социальная поддержка граждан 232,2тыс.рублей)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6215082"/>
            <a:ext cx="7358114" cy="6429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доступным и комфортным жильем населения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Ольхово-Рогского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сельского поселения(0,0 тыс.рублей-0,0%)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направление бюджетной и налоговой политики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8472518" cy="17145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бюджета </a:t>
            </a:r>
            <a:r>
              <a:rPr lang="ru-RU" sz="32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Миллеровского района в 2024 году осуществлялось на основании: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428868"/>
            <a:ext cx="8329642" cy="9119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Положений послания Президента РФ Федеральному Собранию РФ, определяющих бюджетную политику В РФ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8" y="3571876"/>
            <a:ext cx="8043890" cy="886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«Майских» указов Президента РФ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143372" y="1857364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2" y="314324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43372" y="4071942"/>
            <a:ext cx="85725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3"/>
            <a:ext cx="8786842" cy="78581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1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</a:t>
            </a:r>
            <a:r>
              <a:rPr lang="ru-RU" sz="1600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1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Миллеровского района за 2024 год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тыс.рублей</a:t>
            </a:r>
            <a:endParaRPr lang="ru-RU" sz="12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5072066" y="1142984"/>
            <a:ext cx="3929090" cy="128588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18808,0</a:t>
            </a:r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1142984"/>
            <a:ext cx="4214842" cy="128588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18899,3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4286256"/>
            <a:ext cx="3500462" cy="135732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91,3</a:t>
            </a:r>
          </a:p>
          <a:p>
            <a:pPr algn="ctr"/>
            <a:endParaRPr lang="ru-RU" dirty="0"/>
          </a:p>
        </p:txBody>
      </p:sp>
      <p:sp>
        <p:nvSpPr>
          <p:cNvPr id="25" name="Выгнутая влево стрелка 24"/>
          <p:cNvSpPr/>
          <p:nvPr/>
        </p:nvSpPr>
        <p:spPr>
          <a:xfrm>
            <a:off x="3071802" y="2500306"/>
            <a:ext cx="1071570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>
            <a:off x="5429256" y="2571744"/>
            <a:ext cx="928694" cy="16430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86030"/>
            <a:ext cx="2520280" cy="3379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 descr="C:\Users\Пользователь\Desktop\lg!bb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72907"/>
            <a:ext cx="2100064" cy="3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12144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Миллеровского района за 2024 год (тыс. руб.)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428736"/>
            <a:ext cx="2643174" cy="13573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</a:p>
          <a:p>
            <a:pPr algn="ctr"/>
            <a:r>
              <a:rPr lang="ru-RU" dirty="0" smtClean="0"/>
              <a:t>9025,9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86512" y="1285860"/>
            <a:ext cx="2643206" cy="12858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9396,8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857356" y="764704"/>
            <a:ext cx="4857784" cy="94978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Доходы бюджета 18899,3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43240" y="1928802"/>
            <a:ext cx="2571768" cy="12858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 476,6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43248"/>
            <a:ext cx="2857488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2226,6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071942"/>
            <a:ext cx="2928926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на имущество 5454,5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072074"/>
            <a:ext cx="2928926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1338,2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929330"/>
            <a:ext cx="2928926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пошлина 6,6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14678" y="3143248"/>
            <a:ext cx="2357454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466,6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14678" y="4071942"/>
            <a:ext cx="2428892" cy="9286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Инициативные платежи-(-17,5)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60414" y="2735030"/>
            <a:ext cx="2786050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бюджетной системы РФ 7449,9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291290" y="3556974"/>
            <a:ext cx="2786050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361,8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91290" y="4408310"/>
            <a:ext cx="2786050" cy="5319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Субсидии -1557,1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четверенная стрелка 32"/>
          <p:cNvSpPr/>
          <p:nvPr/>
        </p:nvSpPr>
        <p:spPr>
          <a:xfrm>
            <a:off x="3571868" y="1428736"/>
            <a:ext cx="1571636" cy="71438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91290" y="5262448"/>
            <a:ext cx="2699792" cy="1024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Возврат остатков субсидий, субвенций и иных межбюджетных трансфертов – 28,0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5157192"/>
            <a:ext cx="2428892" cy="850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27,5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</a:t>
            </a:r>
            <a:r>
              <a:rPr lang="ru-RU" sz="2400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Миллеровского района (тыс.рублей)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701822"/>
              </p:ext>
            </p:extLst>
          </p:nvPr>
        </p:nvGraphicFramePr>
        <p:xfrm>
          <a:off x="500034" y="1500174"/>
          <a:ext cx="8229600" cy="449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</a:t>
            </a:r>
            <a:r>
              <a:rPr lang="ru-RU" sz="2400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Миллеровского района в 2024 году составил 9502,5 тыс.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376123"/>
              </p:ext>
            </p:extLst>
          </p:nvPr>
        </p:nvGraphicFramePr>
        <p:xfrm>
          <a:off x="457200" y="1600200"/>
          <a:ext cx="7467600" cy="527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92961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3100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Миллеровского района в 2024 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740614"/>
              </p:ext>
            </p:extLst>
          </p:nvPr>
        </p:nvGraphicFramePr>
        <p:xfrm>
          <a:off x="857224" y="2000240"/>
          <a:ext cx="7643866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14290"/>
            <a:ext cx="898689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</a:t>
            </a:r>
            <a:r>
              <a:rPr lang="ru-RU" sz="2200" b="1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Ольхово-Рогского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сельского поселения Миллеровского района 2024 года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сформирован и исполнен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программной структуре расходов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утвержденных 9 муниципальных программ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Ольхово-Рогского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сельского поселения.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56555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2571744"/>
            <a:ext cx="3429024" cy="3429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исполнение бюджета на основе муниципальных программ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976" y="2428868"/>
            <a:ext cx="3429024" cy="350046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их реализацию </a:t>
            </a:r>
            <a:r>
              <a:rPr lang="ru-RU" dirty="0" smtClean="0"/>
              <a:t>было </a:t>
            </a:r>
            <a:r>
              <a:rPr lang="ru-RU" b="1" dirty="0" smtClean="0"/>
              <a:t>направлено</a:t>
            </a:r>
            <a:r>
              <a:rPr lang="ru-RU" dirty="0" smtClean="0"/>
              <a:t> в 2024 году </a:t>
            </a:r>
          </a:p>
          <a:p>
            <a:pPr algn="ctr"/>
            <a:r>
              <a:rPr lang="ru-RU" b="1" dirty="0" smtClean="0"/>
              <a:t>18330,7 тыс. рублей.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9" name="Picture 2" descr="C:\Users\Пользователь\Desktop\Prichiny-rosta-aktsiy-scaled-e16233893281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369" y="2749718"/>
            <a:ext cx="3057261" cy="30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</a:t>
            </a:r>
            <a:r>
              <a:rPr lang="ru-RU" sz="2800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Ольхово-Рогского</a:t>
            </a: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 Миллеровского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582925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694</TotalTime>
  <Words>350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   </vt:lpstr>
      <vt:lpstr>Основных направление бюджетной и налоговой политики Ольхово-Рогского сельского поселения  </vt:lpstr>
      <vt:lpstr>       </vt:lpstr>
      <vt:lpstr>Презентация PowerPoint</vt:lpstr>
      <vt:lpstr>Динамика собственных доходов бюджета Ольхово-Рогского сельского поселения Миллеровского района (тыс.рублей) </vt:lpstr>
      <vt:lpstr>Объем налоговых и неналоговых доходов бюджета Ольхово-Рогского сельского поселения Миллеровского района в 2024 году составил 9502,5 тыс. рублей </vt:lpstr>
      <vt:lpstr> Структура расходов бюджета Ольхово-Рогского сельского поселения Миллеровского района в 2024 году. </vt:lpstr>
      <vt:lpstr>Презентация PowerPoint</vt:lpstr>
      <vt:lpstr>Структура программных расходов бюджета Ольхово-Рогского сельского поселения  Миллеровского района  в 2018 году </vt:lpstr>
      <vt:lpstr>Структура муниципальных программ Ольхово-Рогского сельского поселения  в 2024 году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Finans</dc:creator>
  <cp:lastModifiedBy>Пользователь</cp:lastModifiedBy>
  <cp:revision>105</cp:revision>
  <dcterms:created xsi:type="dcterms:W3CDTF">2019-05-20T07:20:42Z</dcterms:created>
  <dcterms:modified xsi:type="dcterms:W3CDTF">2025-02-20T10:40:16Z</dcterms:modified>
</cp:coreProperties>
</file>