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9"/>
  </p:notesMasterIdLst>
  <p:handoutMasterIdLst>
    <p:handoutMasterId r:id="rId20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572" r:id="rId13"/>
    <p:sldId id="1368" r:id="rId14"/>
    <p:sldId id="1597" r:id="rId15"/>
    <p:sldId id="1607" r:id="rId16"/>
    <p:sldId id="1500" r:id="rId17"/>
    <p:sldId id="1606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137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7.8490782770168389E-3"/>
          <c:y val="0"/>
          <c:w val="0.990576168396691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5007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85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526E-3"/>
                  <c:y val="-4.3062832199931352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55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947E-2"/>
                  <c:y val="-0.13475768774229874"/>
                </c:manualLayout>
              </c:layout>
              <c:showPercent val="1"/>
            </c:dLbl>
            <c:dLbl>
              <c:idx val="7"/>
              <c:layout>
                <c:manualLayout>
                  <c:x val="4.9624054929569332E-2"/>
                  <c:y val="-0.1626054707371702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20.684333099067072</c:v>
                </c:pt>
                <c:pt idx="1">
                  <c:v>55.253765485689087</c:v>
                </c:pt>
                <c:pt idx="2">
                  <c:v>2.7546956605619637</c:v>
                </c:pt>
                <c:pt idx="3">
                  <c:v>14.151060399355082</c:v>
                </c:pt>
                <c:pt idx="4">
                  <c:v>0.1240233163834801</c:v>
                </c:pt>
                <c:pt idx="5">
                  <c:v>1.0404178207725274</c:v>
                </c:pt>
                <c:pt idx="6">
                  <c:v>5.5534885002824979</c:v>
                </c:pt>
                <c:pt idx="7">
                  <c:v>0.43821571788829633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07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 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</c:v>
                </c:pt>
                <c:pt idx="1">
                  <c:v>1501</c:v>
                </c:pt>
                <c:pt idx="2">
                  <c:v>1542.4</c:v>
                </c:pt>
                <c:pt idx="3">
                  <c:v>1605.3</c:v>
                </c:pt>
              </c:numCache>
            </c:numRef>
          </c:val>
          <c:shape val="cylinder"/>
        </c:ser>
        <c:shape val="box"/>
        <c:axId val="131683072"/>
        <c:axId val="131684608"/>
        <c:axId val="0"/>
      </c:bar3DChart>
      <c:catAx>
        <c:axId val="131683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1684608"/>
        <c:crosses val="autoZero"/>
        <c:auto val="1"/>
        <c:lblAlgn val="ctr"/>
        <c:lblOffset val="100"/>
      </c:catAx>
      <c:valAx>
        <c:axId val="131684608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31683072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Расходы на обеспечение деятельности муниципальных учреждений - 3709,2</c:v>
                </c:pt>
                <c:pt idx="1">
                  <c:v>Расходы на приобретение основных средств - 39331,7</c:v>
                </c:pt>
                <c:pt idx="2">
                  <c:v> - </c:v>
                </c:pt>
                <c:pt idx="4">
                  <c:v> - </c:v>
                </c:pt>
                <c:pt idx="5">
                  <c:v> -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3709.2</c:v>
                </c:pt>
                <c:pt idx="1">
                  <c:v>39331.699999999997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9097276902887527"/>
          <c:y val="9.0006333598128027E-2"/>
          <c:w val="0.33750000000000163"/>
          <c:h val="0.85175086416042545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1501,0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45907,0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2817,0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1026,9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75,5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258,9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294,0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670,4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43040,9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7066,4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6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6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6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6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6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1501,0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45907,0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9,0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2817,0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1026,9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75,5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773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258,9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1872" y="0"/>
        <a:ext cx="2860535" cy="773910"/>
      </dsp:txXfrm>
    </dsp:sp>
    <dsp:sp modelId="{8742C5EE-2DD0-46E4-AB75-87A4D25F8D62}">
      <dsp:nvSpPr>
        <dsp:cNvPr id="0" name=""/>
        <dsp:cNvSpPr/>
      </dsp:nvSpPr>
      <dsp:spPr>
        <a:xfrm>
          <a:off x="77391" y="77391"/>
          <a:ext cx="734481" cy="6191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60719"/>
          <a:ext cx="3672408" cy="773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294,0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1872" y="860719"/>
        <a:ext cx="2860535" cy="773910"/>
      </dsp:txXfrm>
    </dsp:sp>
    <dsp:sp modelId="{DC3D1057-3911-49DC-8B4B-4F8305BF098A}">
      <dsp:nvSpPr>
        <dsp:cNvPr id="0" name=""/>
        <dsp:cNvSpPr/>
      </dsp:nvSpPr>
      <dsp:spPr>
        <a:xfrm>
          <a:off x="77391" y="928692"/>
          <a:ext cx="734481" cy="6191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702602"/>
          <a:ext cx="3672408" cy="1007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670,4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1872" y="1702602"/>
        <a:ext cx="2860535" cy="1007979"/>
      </dsp:txXfrm>
    </dsp:sp>
    <dsp:sp modelId="{B43CAF5A-DF0E-47F1-8B84-50B2394B9328}">
      <dsp:nvSpPr>
        <dsp:cNvPr id="0" name=""/>
        <dsp:cNvSpPr/>
      </dsp:nvSpPr>
      <dsp:spPr>
        <a:xfrm>
          <a:off x="77391" y="1897028"/>
          <a:ext cx="734481" cy="6191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813937"/>
          <a:ext cx="3672408" cy="673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43040,9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11872" y="2813937"/>
        <a:ext cx="2860535" cy="673448"/>
      </dsp:txXfrm>
    </dsp:sp>
    <dsp:sp modelId="{3A722FFA-D144-4D82-A948-F625B32E43B9}">
      <dsp:nvSpPr>
        <dsp:cNvPr id="0" name=""/>
        <dsp:cNvSpPr/>
      </dsp:nvSpPr>
      <dsp:spPr>
        <a:xfrm>
          <a:off x="97603" y="2816198"/>
          <a:ext cx="734481" cy="606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564777"/>
          <a:ext cx="3672408" cy="673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7066,4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11872" y="3564777"/>
        <a:ext cx="2860535" cy="673448"/>
      </dsp:txXfrm>
    </dsp:sp>
    <dsp:sp modelId="{41A6BF44-B293-4BA2-8863-2523825655CA}">
      <dsp:nvSpPr>
        <dsp:cNvPr id="0" name=""/>
        <dsp:cNvSpPr/>
      </dsp:nvSpPr>
      <dsp:spPr>
        <a:xfrm>
          <a:off x="77391" y="3572393"/>
          <a:ext cx="734481" cy="606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295103"/>
          <a:ext cx="3672408" cy="673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11872" y="4295103"/>
        <a:ext cx="2860535" cy="673448"/>
      </dsp:txXfrm>
    </dsp:sp>
    <dsp:sp modelId="{49B16435-6F80-4C40-803F-8DBCEBE6B20D}">
      <dsp:nvSpPr>
        <dsp:cNvPr id="0" name=""/>
        <dsp:cNvSpPr/>
      </dsp:nvSpPr>
      <dsp:spPr>
        <a:xfrm>
          <a:off x="77391" y="4323233"/>
          <a:ext cx="734481" cy="606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41550,1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10.01.2023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10.01.2023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и 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2023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2023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(90,9%)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36460,4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(8,5%)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7325,1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(0,6%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294,2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44079,7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354588" y="504855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258,9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258,9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639,7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661,8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684,7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43015,9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4479,9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3873,7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7040,5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7203,4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7284,2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50968,3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12604,0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11842,6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368,1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709,1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1025,3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26.10.202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№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101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 и на плановый период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3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год и на плановый период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4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и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5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11560" y="2708920"/>
            <a:ext cx="6768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поступлений сформирован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 «Об областном бюджете на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26.10.202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2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№1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01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51336,4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13313,1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12867,9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7256,7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7343,9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7454,3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44079,7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5969,2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5413,6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51336,4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13313,1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12867,9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51336,4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51336,4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7256,7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199,9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1501,0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4009,6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75,5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9,0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1026,9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–403,0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31,8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20330</TotalTime>
  <Words>973</Words>
  <Application>Microsoft Office PowerPoint</Application>
  <PresentationFormat>Экран (4:3)</PresentationFormat>
  <Paragraphs>230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2023-2025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2023 год и на плановый период 2024 и 2025 годов</vt:lpstr>
      <vt:lpstr>Основные параметры бюджета Ольхово-Рогского сельского поселения Миллеровского района на 2023 год</vt:lpstr>
      <vt:lpstr>Слайд 9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Структура расходов по разделу «Культура, кинематография» на 2023 год           </vt:lpstr>
      <vt:lpstr>Слайд 12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2101</cp:revision>
  <dcterms:created xsi:type="dcterms:W3CDTF">2011-10-21T12:19:44Z</dcterms:created>
  <dcterms:modified xsi:type="dcterms:W3CDTF">2023-01-10T09:07:06Z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